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75" r:id="rId6"/>
    <p:sldId id="260" r:id="rId7"/>
    <p:sldId id="261" r:id="rId8"/>
    <p:sldId id="262" r:id="rId9"/>
    <p:sldId id="263" r:id="rId10"/>
    <p:sldId id="266" r:id="rId11"/>
    <p:sldId id="270" r:id="rId12"/>
    <p:sldId id="271" r:id="rId13"/>
    <p:sldId id="272" r:id="rId14"/>
    <p:sldId id="285" r:id="rId15"/>
    <p:sldId id="288" r:id="rId16"/>
    <p:sldId id="287" r:id="rId17"/>
    <p:sldId id="289" r:id="rId18"/>
    <p:sldId id="28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1" r:id="rId27"/>
    <p:sldId id="273" r:id="rId28"/>
    <p:sldId id="290" r:id="rId29"/>
    <p:sldId id="276" r:id="rId30"/>
    <p:sldId id="277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148" y="-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2020-08-28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inn@hydrameco.s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inn@hydrameco.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5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1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3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36924" y="857675"/>
            <a:ext cx="4566230" cy="3847033"/>
          </a:xfrm>
        </p:spPr>
        <p:txBody>
          <a:bodyPr>
            <a:normAutofit/>
          </a:bodyPr>
          <a:lstStyle/>
          <a:p>
            <a:r>
              <a:rPr lang="sv-SE" sz="4800">
                <a:solidFill>
                  <a:srgbClr val="FFFFFF"/>
                </a:solidFill>
                <a:cs typeface="Calibri Light"/>
              </a:rPr>
              <a:t>Rullskidskytte SM</a:t>
            </a:r>
            <a:r>
              <a:rPr lang="sv-SE" sz="4800" dirty="0">
                <a:solidFill>
                  <a:srgbClr val="FFFFFF"/>
                </a:solidFill>
                <a:cs typeface="Calibri Light"/>
              </a:rPr>
              <a:t> </a:t>
            </a:r>
            <a:br>
              <a:rPr lang="sv-SE" sz="4800">
                <a:solidFill>
                  <a:srgbClr val="FFFFFF"/>
                </a:solidFill>
                <a:cs typeface="Calibri Light"/>
              </a:rPr>
            </a:br>
            <a:r>
              <a:rPr lang="sv-SE" sz="4800" dirty="0">
                <a:solidFill>
                  <a:srgbClr val="FFFFFF"/>
                </a:solidFill>
                <a:cs typeface="Calibri Light"/>
              </a:rPr>
              <a:t>Dala Järna</a:t>
            </a:r>
            <a:br>
              <a:rPr lang="sv-SE" sz="4800" dirty="0">
                <a:solidFill>
                  <a:srgbClr val="FFFFFF"/>
                </a:solidFill>
                <a:cs typeface="Calibri Light"/>
              </a:rPr>
            </a:br>
            <a:r>
              <a:rPr lang="sv-SE" sz="4800" dirty="0">
                <a:solidFill>
                  <a:srgbClr val="FFFFFF"/>
                </a:solidFill>
                <a:cs typeface="Calibri Light"/>
              </a:rPr>
              <a:t>Lagledarmöte</a:t>
            </a:r>
            <a:endParaRPr lang="sv-SE" sz="4800" dirty="0">
              <a:solidFill>
                <a:srgbClr val="FFFFFF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736924" y="4832627"/>
            <a:ext cx="4535850" cy="11657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2200">
                <a:solidFill>
                  <a:srgbClr val="FFFFFF"/>
                </a:solidFill>
                <a:cs typeface="Calibri"/>
              </a:rPr>
              <a:t>28-30 augusti 2020</a:t>
            </a:r>
          </a:p>
          <a:p>
            <a:endParaRPr lang="sv-SE" sz="22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94EC5BB8-F158-4C33-805D-7C026AA8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53" y="2348494"/>
            <a:ext cx="2722290" cy="207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DB2641-7E80-4979-9A24-A529EFE6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Startlista- Strykningar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2062F-A939-438F-A6B9-3C263A86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r>
              <a:rPr lang="sv-SE" sz="2400" dirty="0">
                <a:ea typeface="+mn-lt"/>
                <a:cs typeface="+mn-lt"/>
              </a:rPr>
              <a:t>Startlistorna finns anslagna på vår hemsida – djik.se</a:t>
            </a:r>
          </a:p>
          <a:p>
            <a:endParaRPr lang="sv-SE" sz="2400" dirty="0">
              <a:ea typeface="+mn-lt"/>
              <a:cs typeface="+mn-lt"/>
            </a:endParaRPr>
          </a:p>
          <a:p>
            <a:r>
              <a:rPr lang="sv-SE" sz="2400" dirty="0">
                <a:ea typeface="+mn-lt"/>
                <a:cs typeface="+mn-lt"/>
              </a:rPr>
              <a:t>Samtliga strykningar mailas till </a:t>
            </a:r>
            <a:r>
              <a:rPr lang="sv-SE" sz="2400" dirty="0">
                <a:ea typeface="+mn-lt"/>
                <a:cs typeface="+mn-lt"/>
                <a:hlinkClick r:id="rId2"/>
              </a:rPr>
              <a:t>linn@hydrameco.se</a:t>
            </a:r>
            <a:endParaRPr lang="sv-SE" sz="2400" dirty="0">
              <a:ea typeface="+mn-lt"/>
              <a:cs typeface="+mn-lt"/>
            </a:endParaRPr>
          </a:p>
          <a:p>
            <a:endParaRPr lang="sv-SE" sz="2400" dirty="0">
              <a:ea typeface="+mn-lt"/>
              <a:cs typeface="+mn-lt"/>
            </a:endParaRPr>
          </a:p>
          <a:p>
            <a:r>
              <a:rPr lang="sv-SE" sz="2400" dirty="0" err="1">
                <a:ea typeface="+mn-lt"/>
                <a:cs typeface="+mn-lt"/>
              </a:rPr>
              <a:t>Ev</a:t>
            </a:r>
            <a:r>
              <a:rPr lang="sv-SE" sz="2400" dirty="0">
                <a:ea typeface="+mn-lt"/>
                <a:cs typeface="+mn-lt"/>
              </a:rPr>
              <a:t> felaktigheter rapporteras nu muntligen</a:t>
            </a:r>
            <a:br>
              <a:rPr lang="sv-SE" sz="2400" dirty="0">
                <a:ea typeface="+mn-lt"/>
                <a:cs typeface="+mn-lt"/>
              </a:rPr>
            </a:br>
            <a:r>
              <a:rPr lang="sv-SE" sz="2400" dirty="0">
                <a:ea typeface="+mn-lt"/>
                <a:cs typeface="+mn-lt"/>
              </a:rPr>
              <a:t>-	Fredag</a:t>
            </a: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    -  	lördag</a:t>
            </a: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    -	Söndag</a:t>
            </a:r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Fredagens startlista är delvis anpassad efter ranking (</a:t>
            </a:r>
            <a:r>
              <a:rPr lang="sv-SE" sz="2400" dirty="0" err="1">
                <a:ea typeface="+mn-lt"/>
                <a:cs typeface="+mn-lt"/>
              </a:rPr>
              <a:t>top</a:t>
            </a:r>
            <a:r>
              <a:rPr lang="sv-SE" sz="2400" dirty="0">
                <a:ea typeface="+mn-lt"/>
                <a:cs typeface="+mn-lt"/>
              </a:rPr>
              <a:t> 10) för SVT sändning</a:t>
            </a:r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Nr lappar hämtas på sekretariat varje dag</a:t>
            </a:r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Chipkontroll – säkerställ ditt chip på timing </a:t>
            </a:r>
            <a:r>
              <a:rPr lang="sv-SE" sz="2400" dirty="0" err="1">
                <a:ea typeface="+mn-lt"/>
                <a:cs typeface="+mn-lt"/>
              </a:rPr>
              <a:t>office</a:t>
            </a:r>
            <a:endParaRPr lang="sv-SE" dirty="0">
              <a:cs typeface="Calibri"/>
            </a:endParaRPr>
          </a:p>
        </p:txBody>
      </p:sp>
      <p:pic>
        <p:nvPicPr>
          <p:cNvPr id="5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AAEED79B-C55B-40D0-B4F6-344B4FF45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0671" y="5322151"/>
            <a:ext cx="2006755" cy="15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1599DDB-9F4A-47CA-B011-2B3DF6CC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Teknisk genomgång: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54880540-1576-414D-BE6E-F4DB5506F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305" y="2629826"/>
            <a:ext cx="5057775" cy="3524250"/>
          </a:xfrm>
        </p:spPr>
      </p:pic>
      <p:pic>
        <p:nvPicPr>
          <p:cNvPr id="3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B25C84BF-170E-40B1-9DD2-B0DFDC15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03" y="5442956"/>
            <a:ext cx="1774438" cy="136184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4E55C2D-3057-4AED-9C20-C9DA6123A0DF}"/>
              </a:ext>
            </a:extLst>
          </p:cNvPr>
          <p:cNvSpPr txBox="1"/>
          <p:nvPr/>
        </p:nvSpPr>
        <p:spPr>
          <a:xfrm>
            <a:off x="5785758" y="3381828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3,3 + 3,3 + 3,0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29D8BDA-6351-4283-989D-952FE527E855}"/>
              </a:ext>
            </a:extLst>
          </p:cNvPr>
          <p:cNvCxnSpPr/>
          <p:nvPr/>
        </p:nvCxnSpPr>
        <p:spPr>
          <a:xfrm>
            <a:off x="4901747" y="3513817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7E754CAD-7F1F-4E26-BC73-04225794E136}"/>
              </a:ext>
            </a:extLst>
          </p:cNvPr>
          <p:cNvCxnSpPr>
            <a:cxnSpLocks/>
          </p:cNvCxnSpPr>
          <p:nvPr/>
        </p:nvCxnSpPr>
        <p:spPr>
          <a:xfrm>
            <a:off x="4965246" y="5273673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5F3C4D02-9F61-4DC7-B73A-A4AA2BFB3664}"/>
              </a:ext>
            </a:extLst>
          </p:cNvPr>
          <p:cNvSpPr txBox="1"/>
          <p:nvPr/>
        </p:nvSpPr>
        <p:spPr>
          <a:xfrm>
            <a:off x="5822043" y="5177970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3,3 + 3,3 + 3,0</a:t>
            </a:r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E8DEF249-00A7-4A6B-B1BD-4E6EE23B81D6}"/>
              </a:ext>
            </a:extLst>
          </p:cNvPr>
          <p:cNvCxnSpPr>
            <a:cxnSpLocks/>
          </p:cNvCxnSpPr>
          <p:nvPr/>
        </p:nvCxnSpPr>
        <p:spPr>
          <a:xfrm>
            <a:off x="4928960" y="3704316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69396A2B-8807-4710-9C9F-928BE18C9F71}"/>
              </a:ext>
            </a:extLst>
          </p:cNvPr>
          <p:cNvSpPr txBox="1"/>
          <p:nvPr/>
        </p:nvSpPr>
        <p:spPr>
          <a:xfrm>
            <a:off x="5785757" y="3590470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3,3 x 3</a:t>
            </a:r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D2C362B1-75DC-44AF-B758-FC8981CEDC47}"/>
              </a:ext>
            </a:extLst>
          </p:cNvPr>
          <p:cNvCxnSpPr/>
          <p:nvPr/>
        </p:nvCxnSpPr>
        <p:spPr>
          <a:xfrm>
            <a:off x="4965246" y="4238221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48888AB-636E-4B25-9CB2-1C160DE6A1D1}"/>
              </a:ext>
            </a:extLst>
          </p:cNvPr>
          <p:cNvCxnSpPr/>
          <p:nvPr/>
        </p:nvCxnSpPr>
        <p:spPr>
          <a:xfrm>
            <a:off x="4965246" y="4406877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E329A4F6-E765-49CD-AD74-B0C5D5583588}"/>
              </a:ext>
            </a:extLst>
          </p:cNvPr>
          <p:cNvCxnSpPr/>
          <p:nvPr/>
        </p:nvCxnSpPr>
        <p:spPr>
          <a:xfrm>
            <a:off x="4928960" y="4576575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A0C48A6C-D99A-4961-A110-A563DD41E138}"/>
              </a:ext>
            </a:extLst>
          </p:cNvPr>
          <p:cNvSpPr txBox="1"/>
          <p:nvPr/>
        </p:nvSpPr>
        <p:spPr>
          <a:xfrm>
            <a:off x="5785756" y="4106513"/>
            <a:ext cx="1593053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+ 3,0 + 2,5 + 2,5 + 2,5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99CC2C4-7AEB-4F13-B29A-8254660046F7}"/>
              </a:ext>
            </a:extLst>
          </p:cNvPr>
          <p:cNvSpPr txBox="1"/>
          <p:nvPr/>
        </p:nvSpPr>
        <p:spPr>
          <a:xfrm>
            <a:off x="5797969" y="4299615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+ 2,5 + 2,5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544822A-6DBF-4713-AABB-6702D7C5DB02}"/>
              </a:ext>
            </a:extLst>
          </p:cNvPr>
          <p:cNvSpPr txBox="1"/>
          <p:nvPr/>
        </p:nvSpPr>
        <p:spPr>
          <a:xfrm>
            <a:off x="5797969" y="4495117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+ 2,5 + 2,5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58DD4AC-502E-4CA1-846A-38952BFDF58A}"/>
              </a:ext>
            </a:extLst>
          </p:cNvPr>
          <p:cNvSpPr txBox="1"/>
          <p:nvPr/>
        </p:nvSpPr>
        <p:spPr>
          <a:xfrm>
            <a:off x="5754461" y="5846164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+ 2,5 + 2,5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4756116-FD88-47D2-84B8-6983A9F02EF7}"/>
              </a:ext>
            </a:extLst>
          </p:cNvPr>
          <p:cNvSpPr txBox="1"/>
          <p:nvPr/>
        </p:nvSpPr>
        <p:spPr>
          <a:xfrm>
            <a:off x="5760329" y="5638318"/>
            <a:ext cx="1593053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+ 3,0 + 2,5 + 2,5 + 2,5</a:t>
            </a:r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C6DDF2F4-5D08-41C9-ABE3-876D2FC388C0}"/>
              </a:ext>
            </a:extLst>
          </p:cNvPr>
          <p:cNvCxnSpPr>
            <a:cxnSpLocks/>
          </p:cNvCxnSpPr>
          <p:nvPr/>
        </p:nvCxnSpPr>
        <p:spPr>
          <a:xfrm>
            <a:off x="4945255" y="5807271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D7D63B41-F00C-4DFE-938A-71E52C961AD5}"/>
              </a:ext>
            </a:extLst>
          </p:cNvPr>
          <p:cNvCxnSpPr>
            <a:cxnSpLocks/>
          </p:cNvCxnSpPr>
          <p:nvPr/>
        </p:nvCxnSpPr>
        <p:spPr>
          <a:xfrm>
            <a:off x="4945255" y="5976969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8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94F972-E16E-4D04-B012-1106A13A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Teknisk genomgång: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C1A42BAB-12BC-4316-BC10-2C3798042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29" y="2773201"/>
            <a:ext cx="5438077" cy="3224666"/>
          </a:xfrm>
        </p:spPr>
      </p:pic>
      <p:pic>
        <p:nvPicPr>
          <p:cNvPr id="3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71A757A8-BDE1-4B43-B019-93E9C8EE9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134" y="5340737"/>
            <a:ext cx="1941707" cy="1482648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5A1C81C-CF59-4946-BD87-28A609B98E88}"/>
              </a:ext>
            </a:extLst>
          </p:cNvPr>
          <p:cNvSpPr txBox="1"/>
          <p:nvPr/>
        </p:nvSpPr>
        <p:spPr>
          <a:xfrm>
            <a:off x="5975014" y="2934874"/>
            <a:ext cx="1593053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+ 3,0 + 2,5 + 2,5 + 2,5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DC24B02-A27A-489A-9834-6D1B24BA9C72}"/>
              </a:ext>
            </a:extLst>
          </p:cNvPr>
          <p:cNvSpPr txBox="1"/>
          <p:nvPr/>
        </p:nvSpPr>
        <p:spPr>
          <a:xfrm>
            <a:off x="5975014" y="3155422"/>
            <a:ext cx="992414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050" dirty="0">
                <a:solidFill>
                  <a:srgbClr val="FF0000"/>
                </a:solidFill>
              </a:rPr>
              <a:t>3,0 + 2,5 + 2,5</a:t>
            </a: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CB15A439-DD4B-45F0-9F80-534B800B00E1}"/>
              </a:ext>
            </a:extLst>
          </p:cNvPr>
          <p:cNvCxnSpPr>
            <a:cxnSpLocks/>
          </p:cNvCxnSpPr>
          <p:nvPr/>
        </p:nvCxnSpPr>
        <p:spPr>
          <a:xfrm>
            <a:off x="5028856" y="3090636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2C07FB57-D005-4FB1-9F34-385EA18FC02E}"/>
              </a:ext>
            </a:extLst>
          </p:cNvPr>
          <p:cNvCxnSpPr>
            <a:cxnSpLocks/>
          </p:cNvCxnSpPr>
          <p:nvPr/>
        </p:nvCxnSpPr>
        <p:spPr>
          <a:xfrm>
            <a:off x="5122300" y="3260000"/>
            <a:ext cx="852714" cy="2721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6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894F972-E16E-4D04-B012-1106A13A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Teknisk genomgång:</a:t>
            </a: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E3526F6D-05A9-4E33-BE31-896CDD4E8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696" y="2919277"/>
            <a:ext cx="7006218" cy="1950302"/>
          </a:xfrm>
        </p:spPr>
      </p:pic>
      <p:pic>
        <p:nvPicPr>
          <p:cNvPr id="3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5CF8129C-75AA-4CF5-8506-4CE0A2BF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012" y="5350029"/>
            <a:ext cx="1969585" cy="15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5E5FDF-3861-47FE-A87B-2251A23F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Teknisk genomgång: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E58008-85D5-44F5-A978-ACEFDF81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20000"/>
          </a:bodyPr>
          <a:lstStyle/>
          <a:p>
            <a:r>
              <a:rPr lang="sv-SE" sz="2400" dirty="0">
                <a:cs typeface="Calibri"/>
              </a:rPr>
              <a:t>Vapenkontroll – respektera köbildning och håll avstånd: 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Samtliga jun/sen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Ungdomar med slutsiffra 1 </a:t>
            </a: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Vapenkontrollen öppnar 20 min innan resp. inskjutning – till första start</a:t>
            </a:r>
          </a:p>
          <a:p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Visitationskontroll efter avslutad inskjutning – vid bana 1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För ungdom – </a:t>
            </a:r>
            <a:r>
              <a:rPr lang="sv-SE" sz="2400" dirty="0" err="1">
                <a:cs typeface="Calibri"/>
              </a:rPr>
              <a:t>resp</a:t>
            </a:r>
            <a:r>
              <a:rPr lang="sv-SE" sz="2400" dirty="0">
                <a:cs typeface="Calibri"/>
              </a:rPr>
              <a:t> förening ansvarar – 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ställer sedan vapen på anvisad plats i vapenställ. </a:t>
            </a: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  <a:p>
            <a:pPr marL="0" indent="0">
              <a:buNone/>
            </a:pP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  <a:p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61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5E5FDF-3861-47FE-A87B-2251A23F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Teknisk genomgång: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E58008-85D5-44F5-A978-ACEFDF81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658" y="3149232"/>
            <a:ext cx="9708995" cy="3567173"/>
          </a:xfrm>
        </p:spPr>
        <p:txBody>
          <a:bodyPr anchor="ctr">
            <a:normAutofit fontScale="25000" lnSpcReduction="20000"/>
          </a:bodyPr>
          <a:lstStyle/>
          <a:p>
            <a:r>
              <a:rPr lang="sv-SE" sz="9600" dirty="0">
                <a:cs typeface="Calibri"/>
              </a:rPr>
              <a:t>Rullskidor hämtas tidigast ut inför inskjutning</a:t>
            </a:r>
          </a:p>
          <a:p>
            <a:endParaRPr lang="sv-SE" sz="9600" dirty="0">
              <a:cs typeface="Calibri"/>
            </a:endParaRPr>
          </a:p>
          <a:p>
            <a:r>
              <a:rPr lang="sv-SE" sz="9600" dirty="0">
                <a:cs typeface="Calibri"/>
              </a:rPr>
              <a:t>Förståelse över viss besvikelse med bindningssystem och storlek på bindningar – avvikelse från SSSF beställning har skett från leverantör.</a:t>
            </a:r>
          </a:p>
          <a:p>
            <a:pPr marL="0" indent="0">
              <a:buNone/>
            </a:pPr>
            <a:endParaRPr lang="sv-SE" sz="9600" dirty="0">
              <a:cs typeface="Calibri"/>
            </a:endParaRPr>
          </a:p>
          <a:p>
            <a:r>
              <a:rPr lang="sv-SE" sz="9600" dirty="0">
                <a:cs typeface="Calibri"/>
              </a:rPr>
              <a:t>Anpassning i storleksfördelning sker efter anmälda storlekar</a:t>
            </a:r>
          </a:p>
          <a:p>
            <a:pPr marL="0" indent="0">
              <a:buNone/>
            </a:pPr>
            <a:endParaRPr lang="sv-SE" sz="9600" dirty="0">
              <a:cs typeface="Calibri"/>
            </a:endParaRPr>
          </a:p>
          <a:p>
            <a:r>
              <a:rPr lang="sv-SE" sz="9600" dirty="0">
                <a:cs typeface="Calibri"/>
              </a:rPr>
              <a:t>Vid klagomål genomförs mätning för att säkerställa säkerhet – och utifrån det finna alternativa lösningar</a:t>
            </a:r>
            <a:br>
              <a:rPr lang="sv-SE" sz="9600" dirty="0">
                <a:cs typeface="Calibri"/>
              </a:rPr>
            </a:br>
            <a:r>
              <a:rPr lang="sv-SE" sz="9600" dirty="0">
                <a:cs typeface="Calibri"/>
              </a:rPr>
              <a:t>Kontakta TD vid missnöje</a:t>
            </a:r>
          </a:p>
          <a:p>
            <a:pPr marL="0" indent="0">
              <a:buNone/>
            </a:pPr>
            <a:endParaRPr lang="sv-SE" sz="5500" dirty="0">
              <a:cs typeface="Calibri"/>
            </a:endParaRPr>
          </a:p>
          <a:p>
            <a:pPr marL="0" indent="0">
              <a:buNone/>
            </a:pPr>
            <a:br>
              <a:rPr lang="sv-SE" sz="5500" dirty="0">
                <a:cs typeface="Calibri"/>
              </a:rPr>
            </a:b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  <a:p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73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5E5FDF-3861-47FE-A87B-2251A23F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Teknisk genomgång: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E58008-85D5-44F5-A978-ACEFDF81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35" y="1742572"/>
            <a:ext cx="9708995" cy="356717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Uppvärmning i tävlingsspår fram till 5 min före start</a:t>
            </a:r>
          </a:p>
          <a:p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Uppvärmning därefter hänvisning till södra infarten till stadion från E16 – alt löpning.</a:t>
            </a:r>
          </a:p>
          <a:p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Nummerlappar hämtas på sekretariat. 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Fäst nummerlappen med säkerhetsnål</a:t>
            </a:r>
          </a:p>
          <a:p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Samtliga vapen skall märkas med bifogad Eksjöhus klisterlapp – finns i nummerlappspåse</a:t>
            </a: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E4F4A0D-CE98-45C3-AA1A-7FF1A127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2" b="9308"/>
          <a:stretch/>
        </p:blipFill>
        <p:spPr>
          <a:xfrm>
            <a:off x="2005070" y="5115428"/>
            <a:ext cx="5867228" cy="137350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A2308EE-5265-492E-BBEB-3ACE64260837}"/>
              </a:ext>
            </a:extLst>
          </p:cNvPr>
          <p:cNvCxnSpPr/>
          <p:nvPr/>
        </p:nvCxnSpPr>
        <p:spPr>
          <a:xfrm flipH="1" flipV="1">
            <a:off x="4483866" y="5716085"/>
            <a:ext cx="1927951" cy="683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7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5E5FDF-3861-47FE-A87B-2251A23F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Teknisk genomgång: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E58008-85D5-44F5-A978-ACEFDF818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7" y="2378076"/>
            <a:ext cx="9708995" cy="4479924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sv-SE" sz="5100" dirty="0">
              <a:cs typeface="Calibri"/>
            </a:endParaRPr>
          </a:p>
          <a:p>
            <a:r>
              <a:rPr lang="sv-SE" sz="5100" dirty="0">
                <a:cs typeface="Calibri"/>
              </a:rPr>
              <a:t>Chipkontroll – ny säsong – kolla era chip i timing rummet – </a:t>
            </a:r>
            <a:r>
              <a:rPr lang="sv-SE" sz="5100" b="1" u="sng" dirty="0">
                <a:cs typeface="Calibri"/>
              </a:rPr>
              <a:t>Jätteviktigt inför dagens TV sändning</a:t>
            </a:r>
          </a:p>
          <a:p>
            <a:endParaRPr lang="sv-SE" sz="5100" dirty="0">
              <a:cs typeface="Calibri"/>
            </a:endParaRPr>
          </a:p>
          <a:p>
            <a:r>
              <a:rPr lang="sv-SE" sz="5100" dirty="0">
                <a:cs typeface="Calibri"/>
              </a:rPr>
              <a:t>Fredag SVT Sändning			Rankinglista finns på SSSF:s hemsida</a:t>
            </a:r>
            <a:br>
              <a:rPr lang="sv-SE" sz="5100" dirty="0">
                <a:cs typeface="Calibri"/>
              </a:rPr>
            </a:br>
            <a:r>
              <a:rPr lang="sv-SE" sz="5100" dirty="0" err="1">
                <a:cs typeface="Calibri"/>
              </a:rPr>
              <a:t>Top</a:t>
            </a:r>
            <a:r>
              <a:rPr lang="sv-SE" sz="5100" dirty="0">
                <a:cs typeface="Calibri"/>
              </a:rPr>
              <a:t> 10 rankade åkare			Ulrika tar direktkontakt med berörda</a:t>
            </a:r>
          </a:p>
          <a:p>
            <a:pPr marL="0" indent="0">
              <a:buNone/>
            </a:pPr>
            <a:r>
              <a:rPr lang="sv-SE" sz="5100" dirty="0">
                <a:cs typeface="Calibri"/>
              </a:rPr>
              <a:t>	ligg bana 1-3</a:t>
            </a:r>
          </a:p>
          <a:p>
            <a:pPr marL="0" indent="0">
              <a:buNone/>
            </a:pPr>
            <a:r>
              <a:rPr lang="sv-SE" sz="5100" dirty="0">
                <a:cs typeface="Calibri"/>
              </a:rPr>
              <a:t>	stå bana 13-15</a:t>
            </a:r>
          </a:p>
          <a:p>
            <a:pPr marL="0" indent="0">
              <a:buNone/>
            </a:pPr>
            <a:endParaRPr lang="sv-SE" sz="5100" dirty="0">
              <a:cs typeface="Calibri"/>
            </a:endParaRPr>
          </a:p>
          <a:p>
            <a:pPr marL="0" indent="0">
              <a:buNone/>
            </a:pPr>
            <a:r>
              <a:rPr lang="sv-SE" sz="5100" dirty="0">
                <a:cs typeface="Calibri"/>
              </a:rPr>
              <a:t>	INGEN annan åkare får använda dessa skjutbanor</a:t>
            </a:r>
          </a:p>
          <a:p>
            <a:pPr marL="0" indent="0">
              <a:buNone/>
            </a:pPr>
            <a:endParaRPr lang="sv-SE" sz="5100" dirty="0">
              <a:cs typeface="Calibri"/>
            </a:endParaRPr>
          </a:p>
          <a:p>
            <a:pPr marL="0" indent="0">
              <a:buNone/>
            </a:pPr>
            <a:r>
              <a:rPr lang="sv-SE" sz="5100" dirty="0">
                <a:cs typeface="Calibri"/>
              </a:rPr>
              <a:t>Resultat anslås på Indta.se</a:t>
            </a:r>
          </a:p>
          <a:p>
            <a:pPr marL="0" indent="0">
              <a:buNone/>
            </a:pPr>
            <a:endParaRPr lang="sv-SE" sz="2400" dirty="0">
              <a:cs typeface="Calibri"/>
            </a:endParaRPr>
          </a:p>
          <a:p>
            <a:pPr marL="0" indent="0">
              <a:buNone/>
            </a:pPr>
            <a:br>
              <a:rPr lang="sv-SE" sz="2400" dirty="0">
                <a:cs typeface="Calibri"/>
              </a:rPr>
            </a:br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92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2AC0C-D326-4986-93BE-F56EFEC4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sv-SE" dirty="0">
                <a:cs typeface="Calibri Light"/>
              </a:rPr>
              <a:t>Stadionskiss</a:t>
            </a:r>
            <a:br>
              <a:rPr lang="sv-SE" dirty="0">
                <a:cs typeface="Calibri Light"/>
              </a:rPr>
            </a:br>
            <a:br>
              <a:rPr lang="sv-SE" sz="1400" dirty="0">
                <a:cs typeface="Calibri Light"/>
              </a:rPr>
            </a:br>
            <a:endParaRPr lang="sv-SE" dirty="0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18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4" descr="En bild som visar text, karta&#10;&#10;Automatiskt genererad beskrivning">
            <a:extLst>
              <a:ext uri="{FF2B5EF4-FFF2-40B4-BE49-F238E27FC236}">
                <a16:creationId xmlns:a16="http://schemas.microsoft.com/office/drawing/2014/main" id="{8EBBEB85-BE57-43B6-8DFC-3938DEDED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5" t="43398" r="14026" b="-1"/>
          <a:stretch/>
        </p:blipFill>
        <p:spPr>
          <a:xfrm>
            <a:off x="0" y="559406"/>
            <a:ext cx="4636008" cy="5819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2969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F32930-BFA8-4789-8CFA-5C31A4F9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1 km 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4" name="Bildobjekt 4" descr="En bild som visar text, karta&#10;&#10;Automatiskt genererad beskrivning">
            <a:extLst>
              <a:ext uri="{FF2B5EF4-FFF2-40B4-BE49-F238E27FC236}">
                <a16:creationId xmlns:a16="http://schemas.microsoft.com/office/drawing/2014/main" id="{B63F94F4-6E22-4C9B-ABC4-42AE4545D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834"/>
          <a:stretch/>
        </p:blipFill>
        <p:spPr>
          <a:xfrm>
            <a:off x="2165328" y="2378077"/>
            <a:ext cx="8576286" cy="4355848"/>
          </a:xfrm>
        </p:spPr>
      </p:pic>
      <p:pic>
        <p:nvPicPr>
          <p:cNvPr id="6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733D08C3-A441-4233-BDB6-30BB5489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061" y="5433663"/>
            <a:ext cx="1867365" cy="14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B72E08-68B2-4684-A0D2-91F11C8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Organisation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BA7D11-F40D-40FE-A504-9D423CF7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70000" lnSpcReduction="20000"/>
          </a:bodyPr>
          <a:lstStyle/>
          <a:p>
            <a:r>
              <a:rPr lang="sv-SE" sz="2400" dirty="0">
                <a:cs typeface="Calibri"/>
              </a:rPr>
              <a:t>Tävlingsledare: Janne Eriksson</a:t>
            </a:r>
          </a:p>
          <a:p>
            <a:r>
              <a:rPr lang="sv-SE" sz="2400" dirty="0">
                <a:cs typeface="Calibri"/>
              </a:rPr>
              <a:t>Tävlingssekreterare: Linn Adolfsson</a:t>
            </a:r>
          </a:p>
          <a:p>
            <a:r>
              <a:rPr lang="sv-SE" sz="2400" dirty="0">
                <a:cs typeface="Calibri"/>
              </a:rPr>
              <a:t>Skjutbanechef: Ronnie Adolfsson</a:t>
            </a:r>
          </a:p>
          <a:p>
            <a:r>
              <a:rPr lang="sv-SE" sz="2400" dirty="0">
                <a:cs typeface="Calibri"/>
              </a:rPr>
              <a:t>Chef Start/Mål: Stig </a:t>
            </a:r>
            <a:r>
              <a:rPr lang="sv-SE" sz="2400" dirty="0" err="1">
                <a:cs typeface="Calibri"/>
              </a:rPr>
              <a:t>Brindbergs</a:t>
            </a:r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Chef Tidtagning: Rolf Larsson / SSSF</a:t>
            </a:r>
          </a:p>
          <a:p>
            <a:r>
              <a:rPr lang="sv-SE" sz="2400" dirty="0">
                <a:cs typeface="Calibri"/>
              </a:rPr>
              <a:t>Chef Spår: Mats Kristiansson, Erik Eriksson</a:t>
            </a:r>
          </a:p>
          <a:p>
            <a:r>
              <a:rPr lang="sv-SE" sz="2400" dirty="0">
                <a:cs typeface="Calibri"/>
              </a:rPr>
              <a:t>Chef Stadion: Peter Andersson</a:t>
            </a:r>
          </a:p>
          <a:p>
            <a:r>
              <a:rPr lang="sv-SE" sz="2400" dirty="0">
                <a:cs typeface="Calibri"/>
              </a:rPr>
              <a:t>Sjukvård: Anna Kvarnström, Christian Gestblom (läkare)</a:t>
            </a:r>
          </a:p>
          <a:p>
            <a:r>
              <a:rPr lang="sv-SE" sz="2400" dirty="0">
                <a:cs typeface="Calibri"/>
              </a:rPr>
              <a:t>TD 1: Ulrika Öberg</a:t>
            </a:r>
          </a:p>
          <a:p>
            <a:r>
              <a:rPr lang="sv-SE" sz="2400" dirty="0">
                <a:cs typeface="Calibri"/>
              </a:rPr>
              <a:t>TD 2: Erik Gradin</a:t>
            </a:r>
          </a:p>
          <a:p>
            <a:r>
              <a:rPr lang="sv-SE" sz="2400" dirty="0">
                <a:cs typeface="Calibri"/>
              </a:rPr>
              <a:t>Media: Håkan Blidberg / Nicklas Olausson</a:t>
            </a:r>
          </a:p>
        </p:txBody>
      </p:sp>
      <p:pic>
        <p:nvPicPr>
          <p:cNvPr id="5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AC242D79-AD60-4DDA-A60B-663BF4670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013" y="5043371"/>
            <a:ext cx="2266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4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F32930-BFA8-4789-8CFA-5C31A4F9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1,5 km  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6" name="Bildobjekt 6" descr="En bild som visar text, karta&#10;&#10;Automatiskt genererad beskrivning">
            <a:extLst>
              <a:ext uri="{FF2B5EF4-FFF2-40B4-BE49-F238E27FC236}">
                <a16:creationId xmlns:a16="http://schemas.microsoft.com/office/drawing/2014/main" id="{119F3631-E58D-4AAE-8BE2-CE2245F01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624"/>
          <a:stretch/>
        </p:blipFill>
        <p:spPr>
          <a:xfrm>
            <a:off x="1119322" y="2558628"/>
            <a:ext cx="9344996" cy="4194995"/>
          </a:xfrm>
        </p:spPr>
      </p:pic>
      <p:pic>
        <p:nvPicPr>
          <p:cNvPr id="9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577287AA-A91B-4576-A754-2BD4E59A1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719" y="5359322"/>
            <a:ext cx="1904536" cy="14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F32930-BFA8-4789-8CFA-5C31A4F9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2 km  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5" name="Bildobjekt 6" descr="En bild som visar text, karta&#10;&#10;Automatiskt genererad beskrivning">
            <a:extLst>
              <a:ext uri="{FF2B5EF4-FFF2-40B4-BE49-F238E27FC236}">
                <a16:creationId xmlns:a16="http://schemas.microsoft.com/office/drawing/2014/main" id="{9AA29EB1-CEC2-49FC-9AF2-280E0684B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891"/>
          <a:stretch/>
        </p:blipFill>
        <p:spPr>
          <a:xfrm>
            <a:off x="1222645" y="2515542"/>
            <a:ext cx="9757647" cy="4447175"/>
          </a:xfrm>
        </p:spPr>
      </p:pic>
      <p:pic>
        <p:nvPicPr>
          <p:cNvPr id="9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DD668EC2-A282-4628-B1E5-363DE4D8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22" y="5508005"/>
            <a:ext cx="1765146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0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F32930-BFA8-4789-8CFA-5C31A4F9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2,5 km 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6" name="Bildobjekt 6" descr="En bild som visar text, karta&#10;&#10;Automatiskt genererad beskrivning">
            <a:extLst>
              <a:ext uri="{FF2B5EF4-FFF2-40B4-BE49-F238E27FC236}">
                <a16:creationId xmlns:a16="http://schemas.microsoft.com/office/drawing/2014/main" id="{F5C953A8-8C7D-43E9-9491-5580E4E4A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124"/>
          <a:stretch/>
        </p:blipFill>
        <p:spPr>
          <a:xfrm>
            <a:off x="1336817" y="2378075"/>
            <a:ext cx="8985988" cy="4260537"/>
          </a:xfrm>
        </p:spPr>
      </p:pic>
      <p:pic>
        <p:nvPicPr>
          <p:cNvPr id="9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779E628A-F9A0-4E04-9821-DFF4D9C0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256" y="5545176"/>
            <a:ext cx="1635048" cy="12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F32930-BFA8-4789-8CFA-5C31A4F9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3 km 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9" name="Bildobjekt 10" descr="En bild som visar ritning&#10;&#10;Automatiskt genererad beskrivning">
            <a:extLst>
              <a:ext uri="{FF2B5EF4-FFF2-40B4-BE49-F238E27FC236}">
                <a16:creationId xmlns:a16="http://schemas.microsoft.com/office/drawing/2014/main" id="{10788148-8C2B-4203-8404-106087E1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525" y="5517297"/>
            <a:ext cx="1755853" cy="1343258"/>
          </a:xfrm>
          <a:prstGeom prst="rect">
            <a:avLst/>
          </a:prstGeom>
        </p:spPr>
      </p:pic>
      <p:pic>
        <p:nvPicPr>
          <p:cNvPr id="17" name="Bildobjekt 18" descr="En bild som visar text, karta&#10;&#10;Automatiskt genererad beskrivning">
            <a:extLst>
              <a:ext uri="{FF2B5EF4-FFF2-40B4-BE49-F238E27FC236}">
                <a16:creationId xmlns:a16="http://schemas.microsoft.com/office/drawing/2014/main" id="{9F8556AA-DC9A-48D4-8229-E35354DD2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1581"/>
          <a:stretch/>
        </p:blipFill>
        <p:spPr>
          <a:xfrm>
            <a:off x="1312725" y="2441943"/>
            <a:ext cx="9333784" cy="4196952"/>
          </a:xfrm>
        </p:spPr>
      </p:pic>
    </p:spTree>
    <p:extLst>
      <p:ext uri="{BB962C8B-B14F-4D97-AF65-F5344CB8AC3E}">
        <p14:creationId xmlns:p14="http://schemas.microsoft.com/office/powerpoint/2010/main" val="3717656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8C0951-C59E-4A0B-B039-2860F63E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cs typeface="Calibri Light"/>
              </a:rPr>
              <a:t>Banskiss 3,3 km</a:t>
            </a:r>
            <a:endParaRPr lang="sv-SE" sz="4000" dirty="0">
              <a:solidFill>
                <a:srgbClr val="FFFFFF"/>
              </a:solidFill>
            </a:endParaRPr>
          </a:p>
        </p:txBody>
      </p:sp>
      <p:pic>
        <p:nvPicPr>
          <p:cNvPr id="4" name="Bildobjekt 4" descr="En bild som visar text, karta&#10;&#10;Automatiskt genererad beskrivning">
            <a:extLst>
              <a:ext uri="{FF2B5EF4-FFF2-40B4-BE49-F238E27FC236}">
                <a16:creationId xmlns:a16="http://schemas.microsoft.com/office/drawing/2014/main" id="{231A4627-0E6E-4CAB-A26A-A9B7530F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235"/>
          <a:stretch/>
        </p:blipFill>
        <p:spPr>
          <a:xfrm>
            <a:off x="1301132" y="2012494"/>
            <a:ext cx="10252194" cy="4532240"/>
          </a:xfrm>
        </p:spPr>
      </p:pic>
      <p:pic>
        <p:nvPicPr>
          <p:cNvPr id="6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C3E113F5-C880-4CFD-981B-8445E1B2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574" y="5461541"/>
            <a:ext cx="1830194" cy="1399014"/>
          </a:xfrm>
          <a:prstGeom prst="rect">
            <a:avLst/>
          </a:prstGeom>
        </p:spPr>
      </p:pic>
      <p:sp>
        <p:nvSpPr>
          <p:cNvPr id="3" name="Pil: höger 2">
            <a:extLst>
              <a:ext uri="{FF2B5EF4-FFF2-40B4-BE49-F238E27FC236}">
                <a16:creationId xmlns:a16="http://schemas.microsoft.com/office/drawing/2014/main" id="{45A86D74-B380-4A3E-809C-D09B08BD750C}"/>
              </a:ext>
            </a:extLst>
          </p:cNvPr>
          <p:cNvSpPr/>
          <p:nvPr/>
        </p:nvSpPr>
        <p:spPr>
          <a:xfrm>
            <a:off x="206148" y="5105486"/>
            <a:ext cx="1830194" cy="51344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79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724BDF-2FCE-41FC-BF84-858BD8E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Prisutdelning: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80C85A-AA21-4DB1-8D35-62F5D008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10000"/>
          </a:bodyPr>
          <a:lstStyle/>
          <a:p>
            <a:r>
              <a:rPr lang="sv-SE" sz="2400" dirty="0">
                <a:ea typeface="+mn-lt"/>
                <a:cs typeface="+mn-lt"/>
              </a:rPr>
              <a:t>SM:</a:t>
            </a:r>
            <a:br>
              <a:rPr lang="sv-SE" sz="2400" dirty="0">
                <a:ea typeface="+mn-lt"/>
                <a:cs typeface="+mn-lt"/>
              </a:rPr>
            </a:br>
            <a:r>
              <a:rPr lang="sv-SE" sz="2400" dirty="0">
                <a:ea typeface="+mn-lt"/>
                <a:cs typeface="+mn-lt"/>
              </a:rPr>
              <a:t>Samtliga</a:t>
            </a:r>
            <a:r>
              <a:rPr lang="sv-SE" sz="2400" dirty="0">
                <a:cs typeface="Calibri"/>
              </a:rPr>
              <a:t> som genomför tävlingen kommer att få ett pris i samband med målgång.</a:t>
            </a:r>
          </a:p>
          <a:p>
            <a:pPr marL="0" indent="0">
              <a:buNone/>
            </a:pPr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Blomster / Medaljceremoni - </a:t>
            </a:r>
            <a:r>
              <a:rPr lang="sv-SE" sz="2400" dirty="0" err="1">
                <a:cs typeface="Calibri"/>
              </a:rPr>
              <a:t>top</a:t>
            </a:r>
            <a:r>
              <a:rPr lang="sv-SE" sz="2400" dirty="0">
                <a:cs typeface="Calibri"/>
              </a:rPr>
              <a:t> 3 direkt efter protesttiden löpt ut i respektive klass. 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* </a:t>
            </a:r>
            <a:r>
              <a:rPr lang="sv-SE" sz="2400" dirty="0" err="1">
                <a:cs typeface="Calibri"/>
              </a:rPr>
              <a:t>Fre</a:t>
            </a:r>
            <a:r>
              <a:rPr lang="sv-SE" sz="2400" dirty="0">
                <a:cs typeface="Calibri"/>
              </a:rPr>
              <a:t> blomsterceremoni direkt efter sista målgång – (SVT sändning)</a:t>
            </a:r>
            <a:br>
              <a:rPr lang="sv-SE" sz="2400" dirty="0">
                <a:cs typeface="Calibri"/>
              </a:rPr>
            </a:br>
            <a:r>
              <a:rPr lang="sv-SE" sz="2400" dirty="0">
                <a:cs typeface="Calibri"/>
              </a:rPr>
              <a:t>* </a:t>
            </a:r>
            <a:r>
              <a:rPr lang="sv-SE" sz="2400" dirty="0" err="1">
                <a:cs typeface="Calibri"/>
              </a:rPr>
              <a:t>Fre</a:t>
            </a:r>
            <a:r>
              <a:rPr lang="sv-SE" sz="2400" dirty="0">
                <a:cs typeface="Calibri"/>
              </a:rPr>
              <a:t> – </a:t>
            </a:r>
            <a:r>
              <a:rPr lang="sv-SE" sz="2400" b="1" u="sng" dirty="0">
                <a:cs typeface="Calibri"/>
              </a:rPr>
              <a:t>OM </a:t>
            </a:r>
            <a:r>
              <a:rPr lang="sv-SE" sz="2400" dirty="0">
                <a:cs typeface="Calibri"/>
              </a:rPr>
              <a:t>en junior hamnar på pallen erhåller hen både sen och jun medalj (efter att protesttiden löpt ut)</a:t>
            </a:r>
          </a:p>
          <a:p>
            <a:pPr marL="0" indent="0">
              <a:buNone/>
            </a:pPr>
            <a:endParaRPr lang="sv-SE" sz="2400" dirty="0">
              <a:cs typeface="Calibri"/>
            </a:endParaRPr>
          </a:p>
          <a:p>
            <a:r>
              <a:rPr lang="sv-SE" sz="2400" dirty="0">
                <a:cs typeface="Calibri"/>
              </a:rPr>
              <a:t>Längdtävling: </a:t>
            </a:r>
            <a:r>
              <a:rPr lang="sv-SE" sz="2400" dirty="0" err="1">
                <a:cs typeface="Calibri"/>
              </a:rPr>
              <a:t>Blomstercermoni</a:t>
            </a:r>
            <a:r>
              <a:rPr lang="sv-SE" sz="2400" dirty="0">
                <a:cs typeface="Calibri"/>
              </a:rPr>
              <a:t> och prisutdelning till </a:t>
            </a:r>
            <a:r>
              <a:rPr lang="sv-SE" sz="2400" dirty="0" err="1">
                <a:cs typeface="Calibri"/>
              </a:rPr>
              <a:t>top</a:t>
            </a:r>
            <a:r>
              <a:rPr lang="sv-SE" sz="2400" dirty="0">
                <a:cs typeface="Calibri"/>
              </a:rPr>
              <a:t> 3 direkt efter protesttiden löpt ut. </a:t>
            </a:r>
          </a:p>
        </p:txBody>
      </p:sp>
    </p:spTree>
    <p:extLst>
      <p:ext uri="{BB962C8B-B14F-4D97-AF65-F5344CB8AC3E}">
        <p14:creationId xmlns:p14="http://schemas.microsoft.com/office/powerpoint/2010/main" val="62857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724BDF-2FCE-41FC-BF84-858BD8EC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</a:rPr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80C85A-AA21-4DB1-8D35-62F5D008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sv-SE" sz="2400" dirty="0">
                <a:ea typeface="+mn-lt"/>
                <a:cs typeface="+mn-lt"/>
              </a:rPr>
              <a:t>Protesttid		15 min</a:t>
            </a:r>
          </a:p>
          <a:p>
            <a:endParaRPr lang="sv-SE" sz="2400" dirty="0">
              <a:ea typeface="+mn-lt"/>
              <a:cs typeface="+mn-lt"/>
            </a:endParaRPr>
          </a:p>
          <a:p>
            <a:r>
              <a:rPr lang="sv-SE" sz="2400" dirty="0">
                <a:ea typeface="+mn-lt"/>
                <a:cs typeface="+mn-lt"/>
              </a:rPr>
              <a:t>Resultatlistor	anslås på Indta.se</a:t>
            </a:r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sv-SE" sz="2400" dirty="0">
              <a:ea typeface="+mn-lt"/>
              <a:cs typeface="+mn-lt"/>
            </a:endParaRPr>
          </a:p>
          <a:p>
            <a:endParaRPr lang="sv-S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501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BEB64A-E21E-4C47-ADD5-78180CE0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TD:s </a:t>
            </a:r>
            <a:r>
              <a:rPr lang="en-US" sz="6600" dirty="0" err="1">
                <a:solidFill>
                  <a:srgbClr val="FFFFFF"/>
                </a:solidFill>
              </a:rPr>
              <a:t>Kommentarer</a:t>
            </a:r>
            <a:endParaRPr lang="en-US" sz="6600" kern="1200" dirty="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655279FF-69B6-4309-A2C4-5EF498D8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184" y="5089835"/>
            <a:ext cx="2266950" cy="173355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D06913E-6C14-4578-8A77-83C586A0E043}"/>
              </a:ext>
            </a:extLst>
          </p:cNvPr>
          <p:cNvSpPr txBox="1"/>
          <p:nvPr/>
        </p:nvSpPr>
        <p:spPr>
          <a:xfrm>
            <a:off x="3681454" y="5089835"/>
            <a:ext cx="651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som ej har egen vapenlicens – maila info till </a:t>
            </a:r>
            <a:r>
              <a:rPr lang="sv-SE" dirty="0">
                <a:hlinkClick r:id="rId3"/>
              </a:rPr>
              <a:t>linn@hydrameco.se</a:t>
            </a:r>
            <a:endParaRPr lang="sv-SE" dirty="0"/>
          </a:p>
          <a:p>
            <a:r>
              <a:rPr lang="sv-SE" dirty="0"/>
              <a:t>Smal bana – planera körning – respektera varandra</a:t>
            </a:r>
          </a:p>
          <a:p>
            <a:r>
              <a:rPr lang="sv-SE" dirty="0"/>
              <a:t>Delar fredagens resultatlista i efterhand till junior / senior lista</a:t>
            </a:r>
          </a:p>
          <a:p>
            <a:r>
              <a:rPr lang="sv-SE" dirty="0"/>
              <a:t>RUAG / Skidskytteexperten på plats</a:t>
            </a:r>
          </a:p>
        </p:txBody>
      </p:sp>
    </p:spTree>
    <p:extLst>
      <p:ext uri="{BB962C8B-B14F-4D97-AF65-F5344CB8AC3E}">
        <p14:creationId xmlns:p14="http://schemas.microsoft.com/office/powerpoint/2010/main" val="3586905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1BEB64A-E21E-4C47-ADD5-78180CE0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Media </a:t>
            </a:r>
            <a:r>
              <a:rPr lang="en-US" sz="6600" dirty="0" err="1">
                <a:solidFill>
                  <a:srgbClr val="FFFFFF"/>
                </a:solidFill>
              </a:rPr>
              <a:t>Kommentarer</a:t>
            </a:r>
            <a:endParaRPr lang="en-US" sz="66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655279FF-69B6-4309-A2C4-5EF498D8A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184" y="5089835"/>
            <a:ext cx="2266950" cy="173355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1E33E02-5EEF-4C32-A9EC-9EAF9F84E5CC}"/>
              </a:ext>
            </a:extLst>
          </p:cNvPr>
          <p:cNvSpPr txBox="1"/>
          <p:nvPr/>
        </p:nvSpPr>
        <p:spPr>
          <a:xfrm>
            <a:off x="2870420" y="5160397"/>
            <a:ext cx="584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SVT sändning fredag – undvik att stå framför kameror</a:t>
            </a:r>
          </a:p>
          <a:p>
            <a:r>
              <a:rPr lang="sv-SE" dirty="0"/>
              <a:t>Mediabevakning under helgen</a:t>
            </a:r>
          </a:p>
          <a:p>
            <a:r>
              <a:rPr lang="sv-SE" dirty="0"/>
              <a:t>Sammandrag under helgen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323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CB9CB2-F425-4304-9976-C54B1DD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cs typeface="Calibri Light"/>
              </a:rPr>
              <a:t>Information </a:t>
            </a:r>
            <a:r>
              <a:rPr lang="en-US" sz="8000" dirty="0" err="1">
                <a:solidFill>
                  <a:srgbClr val="FFFFFF"/>
                </a:solidFill>
                <a:cs typeface="Calibri Light"/>
              </a:rPr>
              <a:t>från</a:t>
            </a:r>
            <a:r>
              <a:rPr lang="en-US" sz="8000" dirty="0">
                <a:solidFill>
                  <a:srgbClr val="FFFFFF"/>
                </a:solidFill>
                <a:cs typeface="Calibri Light"/>
              </a:rPr>
              <a:t> SSSF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B774FB97-13B7-4195-B4F6-9E40EA01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354" y="4402176"/>
            <a:ext cx="2266950" cy="171496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5DD826D-5646-4619-9394-4FAEC50806BA}"/>
              </a:ext>
            </a:extLst>
          </p:cNvPr>
          <p:cNvSpPr txBox="1"/>
          <p:nvPr/>
        </p:nvSpPr>
        <p:spPr>
          <a:xfrm>
            <a:off x="1272208" y="4377267"/>
            <a:ext cx="640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Strategimöte ikväll där vi pratar framtid</a:t>
            </a:r>
          </a:p>
          <a:p>
            <a:r>
              <a:rPr lang="sv-SE" dirty="0"/>
              <a:t>Orientering kring fluorfrågan sker direkt efter strategimötet</a:t>
            </a:r>
          </a:p>
          <a:p>
            <a:r>
              <a:rPr lang="sv-SE" dirty="0"/>
              <a:t>Årsmöte i morgon </a:t>
            </a:r>
          </a:p>
          <a:p>
            <a:r>
              <a:rPr lang="sv-SE" dirty="0"/>
              <a:t>Koppla upp er i tid till mötena</a:t>
            </a:r>
          </a:p>
        </p:txBody>
      </p:sp>
    </p:spTree>
    <p:extLst>
      <p:ext uri="{BB962C8B-B14F-4D97-AF65-F5344CB8AC3E}">
        <p14:creationId xmlns:p14="http://schemas.microsoft.com/office/powerpoint/2010/main" val="34547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9E6194-B175-4F3C-9787-341C90A5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Upprop av klubbar: 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969D1EF-09EB-4845-93EC-CA4092378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9984" y="1523399"/>
            <a:ext cx="5183188" cy="368458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Lima </a:t>
            </a:r>
            <a:r>
              <a:rPr lang="en-US" dirty="0" err="1">
                <a:ea typeface="+mn-lt"/>
                <a:cs typeface="+mn-lt"/>
              </a:rPr>
              <a:t>Skyttegille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Luleå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Gjutarens</a:t>
            </a:r>
            <a:r>
              <a:rPr lang="en-US" dirty="0">
                <a:ea typeface="+mn-lt"/>
                <a:cs typeface="+mn-lt"/>
              </a:rPr>
              <a:t> IF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Mora </a:t>
            </a:r>
            <a:r>
              <a:rPr lang="en-US" dirty="0" err="1">
                <a:ea typeface="+mn-lt"/>
                <a:cs typeface="+mn-lt"/>
              </a:rPr>
              <a:t>Biathlonklubb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ej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med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Mälarö</a:t>
            </a:r>
            <a:r>
              <a:rPr lang="en-US" dirty="0">
                <a:ea typeface="+mn-lt"/>
                <a:cs typeface="+mn-lt"/>
              </a:rPr>
              <a:t> SOK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OK </a:t>
            </a:r>
            <a:r>
              <a:rPr lang="en-US" dirty="0" err="1">
                <a:ea typeface="+mn-lt"/>
                <a:cs typeface="+mn-lt"/>
              </a:rPr>
              <a:t>Landehof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Ornäs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Oxbergs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ej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med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Piteå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Skidskytte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Skidklubben</a:t>
            </a:r>
            <a:r>
              <a:rPr lang="en-US" dirty="0">
                <a:ea typeface="+mn-lt"/>
                <a:cs typeface="+mn-lt"/>
              </a:rPr>
              <a:t> Bore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Sundsvall Biathlon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Svegs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Tullus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Skyttegille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Vreta</a:t>
            </a:r>
            <a:r>
              <a:rPr lang="en-US" dirty="0">
                <a:ea typeface="+mn-lt"/>
                <a:cs typeface="+mn-lt"/>
              </a:rPr>
              <a:t> Skid o </a:t>
            </a:r>
            <a:r>
              <a:rPr lang="en-US" dirty="0" err="1">
                <a:ea typeface="+mn-lt"/>
                <a:cs typeface="+mn-lt"/>
              </a:rPr>
              <a:t>Motionsklubb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Åsarna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Älvdalens</a:t>
            </a:r>
            <a:r>
              <a:rPr lang="en-US" dirty="0">
                <a:ea typeface="+mn-lt"/>
                <a:cs typeface="+mn-lt"/>
              </a:rPr>
              <a:t> SKG </a:t>
            </a:r>
            <a:r>
              <a:rPr lang="en-US" dirty="0" err="1">
                <a:ea typeface="+mn-lt"/>
                <a:cs typeface="+mn-lt"/>
              </a:rPr>
              <a:t>Skidskytteförening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ej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med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3F9C033-5B82-4A73-8DE2-28DBE3FAB028}"/>
              </a:ext>
            </a:extLst>
          </p:cNvPr>
          <p:cNvSpPr txBox="1"/>
          <p:nvPr/>
        </p:nvSpPr>
        <p:spPr>
          <a:xfrm>
            <a:off x="590719" y="2330505"/>
            <a:ext cx="1332939" cy="3979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cs typeface="Calibri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FF819D75-C487-49F5-A2B2-990952B27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598" y="1523399"/>
            <a:ext cx="5157787" cy="370518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Anundsjö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Skytteförening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Biathlon Östersund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Boxholm-Ekeby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Skidklubb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ej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med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Dala-Järna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Finnskoga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Föreningen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Nässjö</a:t>
            </a:r>
            <a:r>
              <a:rPr lang="en-US" dirty="0">
                <a:ea typeface="+mn-lt"/>
                <a:cs typeface="+mn-lt"/>
              </a:rPr>
              <a:t> Ski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Hede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Skidklubb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ej</a:t>
            </a:r>
            <a:r>
              <a:rPr lang="en-US" dirty="0">
                <a:ea typeface="+mn-lt"/>
                <a:cs typeface="+mn-lt"/>
              </a:rPr>
              <a:t> med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Häverödals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Sportklubb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I 19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I 2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I 21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ej</a:t>
            </a:r>
            <a:r>
              <a:rPr lang="en-US" dirty="0">
                <a:ea typeface="+mn-lt"/>
                <a:cs typeface="+mn-lt"/>
              </a:rPr>
              <a:t> med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IF </a:t>
            </a:r>
            <a:r>
              <a:rPr lang="en-US" dirty="0" err="1">
                <a:ea typeface="+mn-lt"/>
                <a:cs typeface="+mn-lt"/>
              </a:rPr>
              <a:t>Hallby</a:t>
            </a:r>
            <a:r>
              <a:rPr lang="en-US" dirty="0">
                <a:ea typeface="+mn-lt"/>
                <a:cs typeface="+mn-lt"/>
              </a:rPr>
              <a:t> Skid o </a:t>
            </a:r>
            <a:r>
              <a:rPr lang="en-US" dirty="0" err="1">
                <a:ea typeface="+mn-lt"/>
                <a:cs typeface="+mn-lt"/>
              </a:rPr>
              <a:t>Orienteringsklubb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IF Ski Team </a:t>
            </a:r>
            <a:r>
              <a:rPr lang="en-US" dirty="0" err="1">
                <a:ea typeface="+mn-lt"/>
                <a:cs typeface="+mn-lt"/>
              </a:rPr>
              <a:t>Skåne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K 4 </a:t>
            </a:r>
            <a:r>
              <a:rPr lang="en-US" dirty="0" err="1">
                <a:ea typeface="+mn-lt"/>
                <a:cs typeface="+mn-lt"/>
              </a:rPr>
              <a:t>Idrottsförening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 err="1">
                <a:ea typeface="+mn-lt"/>
                <a:cs typeface="+mn-lt"/>
              </a:rPr>
              <a:t>Kimstad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Gymnastik</a:t>
            </a:r>
            <a:r>
              <a:rPr lang="en-US" dirty="0">
                <a:ea typeface="+mn-lt"/>
                <a:cs typeface="+mn-lt"/>
              </a:rPr>
              <a:t> o IF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7444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23FEBA8-6246-4E6A-ADF3-CD76D5BD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2"/>
            <a:ext cx="105156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  <a:cs typeface="Calibri Light"/>
              </a:rPr>
              <a:t>Mötet avslutat</a:t>
            </a:r>
            <a:endParaRPr lang="en-US" sz="8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32CBFB-705E-45EC-AF1E-A823760D3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68800"/>
            <a:ext cx="10515600" cy="13906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cs typeface="Calibri"/>
              </a:rPr>
              <a:t>Lycka till alla aktiva och ledare under helgen!</a:t>
            </a:r>
          </a:p>
          <a:p>
            <a:pPr algn="ctr"/>
            <a:r>
              <a:rPr lang="en-US" sz="3200">
                <a:solidFill>
                  <a:schemeClr val="tx1"/>
                </a:solidFill>
                <a:cs typeface="Calibri"/>
              </a:rPr>
              <a:t>Tillsamans är vi starka och tar hänsyn till varandra! </a:t>
            </a:r>
            <a:endParaRPr lang="en-US" sz="3200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3200">
                <a:solidFill>
                  <a:schemeClr val="tx1"/>
                </a:solidFill>
                <a:cs typeface="Calibri"/>
              </a:rPr>
              <a:t>Samt håller avstånd. </a:t>
            </a:r>
            <a:endParaRPr lang="en-US" sz="3200" kern="120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6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B9E7D0D3-DAB8-4133-964C-B8F243F8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720" y="5127005"/>
            <a:ext cx="2266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9D3DED-1681-456A-AA73-FEC4F4AD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sv-SE" sz="3200" dirty="0">
                <a:cs typeface="Calibri Light"/>
              </a:rPr>
              <a:t>Säkerhetsåtgärder med Corona anpassningar: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112A88-32FA-4128-A66E-70DAADA8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17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Endast symptomfria personer får vistas på tävlingsplatsen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Vi har delat upp inskjutningarna/starterna så att det är ett begränsat antal deltagarna på skjutvallen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Max 1 ledare/kikare/inskjutningsbana (vid ungdomstävling tillåts 2 för vapenhantering)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Prisceremoni till topp 3 direkt efter protesttiden gått ut.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När man tävlat klart och ev. fått sitt pris så ska man lämna tävlingsplatsen.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Minimalt antal ledare på tävlingsplatsen. Övriga ledare/chaufförer hänvisas till angiven plats.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Vi uppmanar till eget ansvar och social distansering. </a:t>
            </a:r>
          </a:p>
          <a:p>
            <a:r>
              <a:rPr lang="sv-SE" sz="1700" dirty="0">
                <a:solidFill>
                  <a:schemeClr val="bg1"/>
                </a:solidFill>
                <a:ea typeface="+mn-lt"/>
                <a:cs typeface="+mn-lt"/>
              </a:rPr>
              <a:t>➢ Undvik trängsel, håll avstånd</a:t>
            </a:r>
            <a:endParaRPr lang="sv-SE" sz="17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9C93E444-108F-4F4B-AE54-35E7E71B5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598" y="5024786"/>
            <a:ext cx="2266950" cy="173355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6C64862-71AD-4A1D-BC1D-3F8A68479326}"/>
              </a:ext>
            </a:extLst>
          </p:cNvPr>
          <p:cNvSpPr txBox="1"/>
          <p:nvPr/>
        </p:nvSpPr>
        <p:spPr>
          <a:xfrm>
            <a:off x="5253449" y="286320"/>
            <a:ext cx="570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Självklart att de ledare som behövs för att hjälpa de aktiva får vara på stadion – vi tar ansvar tillsammans</a:t>
            </a:r>
          </a:p>
        </p:txBody>
      </p:sp>
    </p:spTree>
    <p:extLst>
      <p:ext uri="{BB962C8B-B14F-4D97-AF65-F5344CB8AC3E}">
        <p14:creationId xmlns:p14="http://schemas.microsoft.com/office/powerpoint/2010/main" val="394083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8ACDD6-F093-4137-B1A5-D8E5C07D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Ackreditering:</a:t>
            </a: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B13C9F-43FE-496C-8908-18D3DDB5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342900" indent="-342900"/>
            <a:r>
              <a:rPr lang="sv-SE" sz="2400" dirty="0">
                <a:cs typeface="Calibri"/>
              </a:rPr>
              <a:t>Vi har ackreditering för att kunna hålla oväntad publik borta från stadion. Bär därför er ackreditering väl synliga</a:t>
            </a:r>
          </a:p>
          <a:p>
            <a:pPr marL="342900" indent="-342900"/>
            <a:r>
              <a:rPr lang="sv-SE" sz="2400" dirty="0">
                <a:cs typeface="Calibri"/>
              </a:rPr>
              <a:t>Hjälp oss minimera antalet på plats.</a:t>
            </a:r>
          </a:p>
        </p:txBody>
      </p:sp>
      <p:pic>
        <p:nvPicPr>
          <p:cNvPr id="5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FA9777E7-967E-4717-96BC-BC1B6E413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0866" y="5470834"/>
            <a:ext cx="1681511" cy="12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9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DB2641-7E80-4979-9A24-A529EFE6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v-SE" sz="4000">
                <a:solidFill>
                  <a:srgbClr val="FFFFFF"/>
                </a:solidFill>
                <a:cs typeface="Calibri Light"/>
              </a:rPr>
              <a:t>Val av tävlingsjury: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32062F-A939-438F-A6B9-3C263A86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2400" dirty="0">
                <a:cs typeface="Calibri"/>
              </a:rPr>
              <a:t>TD: Ulrika Öberg</a:t>
            </a:r>
          </a:p>
          <a:p>
            <a:r>
              <a:rPr lang="sv-SE" sz="2400" dirty="0">
                <a:cs typeface="Calibri"/>
              </a:rPr>
              <a:t>Tävlingsledare: Janne Eriksson</a:t>
            </a:r>
          </a:p>
          <a:p>
            <a:r>
              <a:rPr lang="sv-SE" sz="2400" dirty="0">
                <a:cs typeface="Calibri"/>
              </a:rPr>
              <a:t>Skjutbanechef: Ronnie Adolfsson</a:t>
            </a:r>
          </a:p>
          <a:p>
            <a:r>
              <a:rPr lang="sv-SE" sz="2400" dirty="0" err="1">
                <a:cs typeface="Calibri"/>
              </a:rPr>
              <a:t>Tullus</a:t>
            </a:r>
            <a:r>
              <a:rPr lang="sv-SE" sz="2400" dirty="0">
                <a:cs typeface="Calibri"/>
              </a:rPr>
              <a:t> SG</a:t>
            </a:r>
          </a:p>
          <a:p>
            <a:r>
              <a:rPr lang="sv-SE" sz="2400" dirty="0">
                <a:cs typeface="Calibri"/>
              </a:rPr>
              <a:t>Lima SKG</a:t>
            </a:r>
          </a:p>
          <a:p>
            <a:r>
              <a:rPr lang="sv-SE" sz="2400" dirty="0">
                <a:cs typeface="Calibri"/>
              </a:rPr>
              <a:t>Jurymöte inför 1:a inskjutning – därefter om behov uppstår</a:t>
            </a:r>
          </a:p>
        </p:txBody>
      </p:sp>
      <p:pic>
        <p:nvPicPr>
          <p:cNvPr id="5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2832B310-4E3A-42A7-A08C-E80AB4AB7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940" y="5061957"/>
            <a:ext cx="22669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15C3FF1-DA9B-48ED-9002-2FC2954D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sv-SE" dirty="0">
                <a:cs typeface="Calibri Light"/>
              </a:rPr>
              <a:t>Program Fredag:</a:t>
            </a:r>
          </a:p>
        </p:txBody>
      </p:sp>
      <p:pic>
        <p:nvPicPr>
          <p:cNvPr id="3" name="Bildobjekt 3" descr="En bild som visar skärmbild&#10;&#10;Automatiskt genererad beskrivning">
            <a:extLst>
              <a:ext uri="{FF2B5EF4-FFF2-40B4-BE49-F238E27FC236}">
                <a16:creationId xmlns:a16="http://schemas.microsoft.com/office/drawing/2014/main" id="{A8C225C2-C9D0-47A7-A5AD-8612BF547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1516" y="1745911"/>
            <a:ext cx="6408235" cy="4259863"/>
          </a:xfrm>
        </p:spPr>
      </p:pic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8241FE8E-1F60-4A33-A09F-387800014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0" r="18371"/>
          <a:stretch/>
        </p:blipFill>
        <p:spPr>
          <a:xfrm>
            <a:off x="11101214" y="5712056"/>
            <a:ext cx="919925" cy="103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13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FA91DA-1044-4ADE-98BA-0A4AA3FF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sv-SE" dirty="0">
                <a:cs typeface="Calibri Light"/>
              </a:rPr>
              <a:t>Program </a:t>
            </a:r>
            <a:br>
              <a:rPr lang="sv-SE" dirty="0">
                <a:cs typeface="Calibri Light"/>
              </a:rPr>
            </a:br>
            <a:r>
              <a:rPr lang="sv-SE" dirty="0">
                <a:cs typeface="Calibri Light"/>
              </a:rPr>
              <a:t>Lördag:</a:t>
            </a:r>
            <a:endParaRPr lang="sv-SE" dirty="0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E49040FC-2174-4BE4-AF50-E96FCAFB4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384" y="1210344"/>
            <a:ext cx="6028944" cy="4114347"/>
          </a:xfrm>
        </p:spPr>
      </p:pic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98A58D7B-E951-47B8-B3B6-C98189F9D9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0" r="18371"/>
          <a:stretch/>
        </p:blipFill>
        <p:spPr>
          <a:xfrm>
            <a:off x="10963917" y="5643407"/>
            <a:ext cx="1016033" cy="1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8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21857-4ADD-48D7-9D6C-58EDAE5C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sv-SE" dirty="0">
                <a:cs typeface="Calibri Light"/>
              </a:rPr>
              <a:t>Program Söndag:</a:t>
            </a:r>
            <a:br>
              <a:rPr lang="sv-SE" dirty="0">
                <a:cs typeface="Calibri Light"/>
              </a:rPr>
            </a:br>
            <a:endParaRPr lang="sv-SE"/>
          </a:p>
        </p:txBody>
      </p:sp>
      <p:pic>
        <p:nvPicPr>
          <p:cNvPr id="5" name="Bildobjekt 5">
            <a:extLst>
              <a:ext uri="{FF2B5EF4-FFF2-40B4-BE49-F238E27FC236}">
                <a16:creationId xmlns:a16="http://schemas.microsoft.com/office/drawing/2014/main" id="{426AFF88-4E63-4C37-82A0-81DADD838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384" y="1742550"/>
            <a:ext cx="6028944" cy="3049936"/>
          </a:xfrm>
        </p:spPr>
      </p:pic>
      <p:pic>
        <p:nvPicPr>
          <p:cNvPr id="4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2875DB92-DBBC-46A6-8BDA-1630048D2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0" r="18371"/>
          <a:stretch/>
        </p:blipFill>
        <p:spPr>
          <a:xfrm>
            <a:off x="10908161" y="5513310"/>
            <a:ext cx="1062496" cy="11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977</Words>
  <Application>Microsoft Office PowerPoint</Application>
  <PresentationFormat>Bredbild</PresentationFormat>
  <Paragraphs>171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Arial</vt:lpstr>
      <vt:lpstr>Arial,Sans-Serif</vt:lpstr>
      <vt:lpstr>Calibri</vt:lpstr>
      <vt:lpstr>Calibri Light</vt:lpstr>
      <vt:lpstr>Office-tema</vt:lpstr>
      <vt:lpstr>Rullskidskytte SM  Dala Järna Lagledarmöte</vt:lpstr>
      <vt:lpstr>Organisation</vt:lpstr>
      <vt:lpstr>Upprop av klubbar: </vt:lpstr>
      <vt:lpstr>Säkerhetsåtgärder med Corona anpassningar:</vt:lpstr>
      <vt:lpstr>Ackreditering:</vt:lpstr>
      <vt:lpstr>Val av tävlingsjury:</vt:lpstr>
      <vt:lpstr>Program Fredag:</vt:lpstr>
      <vt:lpstr>Program  Lördag:</vt:lpstr>
      <vt:lpstr>Program Söndag: </vt:lpstr>
      <vt:lpstr>Startlista- Strykningar</vt:lpstr>
      <vt:lpstr>Teknisk genomgång:</vt:lpstr>
      <vt:lpstr>Teknisk genomgång:</vt:lpstr>
      <vt:lpstr>Teknisk genomgång:</vt:lpstr>
      <vt:lpstr>Teknisk genomgång:</vt:lpstr>
      <vt:lpstr>Teknisk genomgång:</vt:lpstr>
      <vt:lpstr>Teknisk genomgång:</vt:lpstr>
      <vt:lpstr>Teknisk genomgång:</vt:lpstr>
      <vt:lpstr>Stadionskiss  </vt:lpstr>
      <vt:lpstr>Banskiss 1 km </vt:lpstr>
      <vt:lpstr>Banskiss 1,5 km  </vt:lpstr>
      <vt:lpstr>Banskiss 2 km  </vt:lpstr>
      <vt:lpstr>Banskiss 2,5 km </vt:lpstr>
      <vt:lpstr>Banskiss 3 km </vt:lpstr>
      <vt:lpstr>Banskiss 3,3 km</vt:lpstr>
      <vt:lpstr>Prisutdelning:</vt:lpstr>
      <vt:lpstr>Övrigt</vt:lpstr>
      <vt:lpstr>TD:s Kommentarer</vt:lpstr>
      <vt:lpstr>Media Kommentarer</vt:lpstr>
      <vt:lpstr>Information från SSSF</vt:lpstr>
      <vt:lpstr>Mötet avslutat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Öberg</dc:creator>
  <cp:lastModifiedBy>Ulrika Öberg (Sv Skidskytteförbundet)</cp:lastModifiedBy>
  <cp:revision>782</cp:revision>
  <dcterms:created xsi:type="dcterms:W3CDTF">2020-08-24T07:40:51Z</dcterms:created>
  <dcterms:modified xsi:type="dcterms:W3CDTF">2020-08-28T09:21:20Z</dcterms:modified>
</cp:coreProperties>
</file>